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61" r:id="rId3"/>
    <p:sldId id="260" r:id="rId4"/>
    <p:sldId id="277" r:id="rId5"/>
    <p:sldId id="276" r:id="rId6"/>
    <p:sldId id="275" r:id="rId7"/>
    <p:sldId id="256" r:id="rId8"/>
    <p:sldId id="259" r:id="rId9"/>
    <p:sldId id="262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0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84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995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1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4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5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5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1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6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2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3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7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F3DF-F292-48A1-9310-8DD0F809CD0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DE100A-0F48-4C67-9A95-6054C139C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2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0"/>
            <a:ext cx="12067309" cy="4752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43" y="4752109"/>
            <a:ext cx="3333750" cy="21058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1891" y="4821382"/>
            <a:ext cx="3574473" cy="1842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00B050"/>
                </a:solidFill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</a:rPr>
              <a:t>সবাইকে</a:t>
            </a:r>
            <a:r>
              <a:rPr lang="en-US" sz="4400" b="1" i="1" dirty="0" smtClean="0">
                <a:solidFill>
                  <a:srgbClr val="00B050"/>
                </a:solidFill>
              </a:rPr>
              <a:t> </a:t>
            </a:r>
            <a:endParaRPr lang="en-US" sz="4400" b="1" i="1" dirty="0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104909" y="4890655"/>
            <a:ext cx="3616036" cy="1967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i="1" dirty="0" smtClean="0">
                <a:solidFill>
                  <a:srgbClr val="002060"/>
                </a:solidFill>
              </a:rPr>
              <a:t> </a:t>
            </a:r>
            <a:r>
              <a:rPr lang="bn-BD" sz="4000" b="1" i="1" dirty="0" smtClean="0">
                <a:solidFill>
                  <a:srgbClr val="002060"/>
                </a:solidFill>
              </a:rPr>
              <a:t>শুভেচ্ছা 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2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0" y="3276598"/>
            <a:ext cx="5611091" cy="1524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chemeClr val="tx2">
                    <a:lumMod val="50000"/>
                  </a:schemeClr>
                </a:solidFill>
              </a:rPr>
              <a:t>আজকের পাঠ-  </a:t>
            </a:r>
            <a:endParaRPr lang="en-US" sz="4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lowchart: Internal Storage 2"/>
          <p:cNvSpPr/>
          <p:nvPr/>
        </p:nvSpPr>
        <p:spPr>
          <a:xfrm>
            <a:off x="0" y="4800598"/>
            <a:ext cx="11817927" cy="1911928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i="1" dirty="0" smtClean="0">
                <a:solidFill>
                  <a:srgbClr val="0070C0"/>
                </a:solidFill>
              </a:rPr>
              <a:t> </a:t>
            </a:r>
            <a:r>
              <a:rPr lang="bn-BD" sz="8800" b="1" i="1" dirty="0" smtClean="0">
                <a:solidFill>
                  <a:srgbClr val="0070C0"/>
                </a:solidFill>
              </a:rPr>
              <a:t>জলপথ </a:t>
            </a:r>
            <a:endParaRPr lang="en-US" sz="8800" b="1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07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318655" y="0"/>
            <a:ext cx="4585854" cy="171796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solidFill>
                  <a:schemeClr val="tx1"/>
                </a:solidFill>
              </a:rPr>
              <a:t> এই পাঠ শেষে- 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678873" y="1884218"/>
            <a:ext cx="10113818" cy="4973781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/>
              <a:t> নৌপথ সম্পর্কে বলতে পারবে</a:t>
            </a:r>
          </a:p>
          <a:p>
            <a:pPr algn="ctr"/>
            <a:r>
              <a:rPr lang="bn-BD" sz="3600" b="1" i="1" dirty="0" smtClean="0">
                <a:solidFill>
                  <a:schemeClr val="tx2"/>
                </a:solidFill>
              </a:rPr>
              <a:t>নৌপথ গড়ে উঠার অনুকূল অবস্থা ব্যাখ্যা করতে পারবে। </a:t>
            </a:r>
          </a:p>
          <a:p>
            <a:pPr algn="ctr"/>
            <a:r>
              <a:rPr lang="bn-BD" sz="3600" b="1" i="1" dirty="0" smtClean="0">
                <a:solidFill>
                  <a:schemeClr val="accent4">
                    <a:lumMod val="75000"/>
                  </a:schemeClr>
                </a:solidFill>
              </a:rPr>
              <a:t>নদীবন্দর গুলোর নাম বলতে পারবে।</a:t>
            </a:r>
          </a:p>
          <a:p>
            <a:pPr algn="ctr"/>
            <a:r>
              <a:rPr lang="bn-BD" sz="3600" b="1" i="1" dirty="0" smtClean="0"/>
              <a:t>সমুদ্রপথ গড়ে উঠার ভৌগলিক কারণ বলতে পারবে। 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24944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967345"/>
            <a:ext cx="3408218" cy="2493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 </a:t>
            </a:r>
            <a:r>
              <a:rPr lang="bn-BD" sz="5400" b="1" i="1" dirty="0" smtClean="0">
                <a:solidFill>
                  <a:srgbClr val="002060"/>
                </a:solidFill>
              </a:rPr>
              <a:t>জলপথ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7190509" y="526473"/>
            <a:ext cx="4516582" cy="2189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/>
              <a:t> </a:t>
            </a:r>
            <a:r>
              <a:rPr lang="bn-BD" sz="8000" b="1" i="1" dirty="0" smtClean="0">
                <a:solidFill>
                  <a:schemeClr val="accent1">
                    <a:lumMod val="50000"/>
                  </a:schemeClr>
                </a:solidFill>
              </a:rPr>
              <a:t>নৌপথ</a:t>
            </a:r>
            <a:endParaRPr lang="en-US" sz="8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90509" y="4156364"/>
            <a:ext cx="4516582" cy="209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i="1" dirty="0" smtClean="0">
                <a:solidFill>
                  <a:schemeClr val="accent2">
                    <a:lumMod val="50000"/>
                  </a:schemeClr>
                </a:solidFill>
              </a:rPr>
              <a:t> সমুদ্রপথ</a:t>
            </a:r>
            <a:endParaRPr lang="en-US" sz="7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Left-Right-Up Arrow 7"/>
          <p:cNvSpPr/>
          <p:nvPr/>
        </p:nvSpPr>
        <p:spPr>
          <a:xfrm rot="16200000">
            <a:off x="1738750" y="2195943"/>
            <a:ext cx="5721926" cy="238298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514109" y="1219201"/>
            <a:ext cx="1676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514109" y="4696691"/>
            <a:ext cx="1676400" cy="900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2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4045528" y="1981200"/>
            <a:ext cx="2909454" cy="277090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 smtClean="0">
                <a:solidFill>
                  <a:schemeClr val="tx2">
                    <a:lumMod val="75000"/>
                  </a:schemeClr>
                </a:solidFill>
              </a:rPr>
              <a:t>নৌপথ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391890" y="318655"/>
            <a:ext cx="2563091" cy="1620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 smtClean="0">
                <a:solidFill>
                  <a:schemeClr val="accent4">
                    <a:lumMod val="75000"/>
                  </a:schemeClr>
                </a:solidFill>
              </a:rPr>
              <a:t>নিম্নভূমি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08764" y="4765964"/>
            <a:ext cx="2507673" cy="1662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tx2"/>
                </a:solidFill>
              </a:rPr>
              <a:t> নদী বহুল অঞ্চল </a:t>
            </a:r>
            <a:endParaRPr lang="en-US" sz="2800" b="1" i="1" dirty="0">
              <a:solidFill>
                <a:schemeClr val="tx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7763" y="1260763"/>
            <a:ext cx="4031674" cy="2105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 smtClean="0">
                <a:solidFill>
                  <a:schemeClr val="accent5"/>
                </a:solidFill>
              </a:rPr>
              <a:t> অভ্যন্তরীণ নৌপথ মোট- ৮৪০০ কিমি </a:t>
            </a:r>
            <a:endParaRPr lang="en-US" sz="3200" b="1" i="1" dirty="0">
              <a:solidFill>
                <a:schemeClr val="accent5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954981" y="3484419"/>
            <a:ext cx="3906983" cy="1496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rgbClr val="7030A0"/>
                </a:solidFill>
              </a:rPr>
              <a:t> সারাবছর চলাচল যোগ্য -৫৪০০কিমি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954981" y="1724892"/>
            <a:ext cx="2895601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400" b="1" i="1" dirty="0" smtClean="0">
                <a:solidFill>
                  <a:schemeClr val="accent4">
                    <a:lumMod val="50000"/>
                  </a:schemeClr>
                </a:solidFill>
              </a:rPr>
              <a:t>বর্ষা কালে ব্যবহৃত – ৩০০০কিমি 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1671" y="3657600"/>
            <a:ext cx="4281055" cy="238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b="1" i="1" dirty="0" smtClean="0">
                <a:solidFill>
                  <a:schemeClr val="tx2"/>
                </a:solidFill>
              </a:rPr>
              <a:t>লঞ্চঘাট ৩৭৬ তি,ফেরি ঘাত-৩৪ টি </a:t>
            </a:r>
            <a:endParaRPr lang="en-US" sz="3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1658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68983" y="886691"/>
            <a:ext cx="6400800" cy="5417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 </a:t>
            </a:r>
            <a:r>
              <a:rPr lang="bn-BD" sz="4000" b="1" i="1" dirty="0" smtClean="0">
                <a:solidFill>
                  <a:schemeClr val="accent4"/>
                </a:solidFill>
              </a:rPr>
              <a:t>নৌপথ সাশ্রয়ী পথ ব্যাখ্যা কর</a:t>
            </a:r>
            <a:r>
              <a:rPr lang="en-US" sz="4000" b="1" i="1" dirty="0" smtClean="0">
                <a:solidFill>
                  <a:schemeClr val="accent4"/>
                </a:solidFill>
              </a:rPr>
              <a:t>  |</a:t>
            </a:r>
            <a:r>
              <a:rPr lang="bn-BD" sz="4000" b="1" i="1" dirty="0" smtClean="0">
                <a:solidFill>
                  <a:schemeClr val="accent4"/>
                </a:solidFill>
              </a:rPr>
              <a:t> </a:t>
            </a:r>
            <a:endParaRPr lang="en-US" sz="4000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" y="2646218"/>
            <a:ext cx="4253344" cy="2022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solidFill>
                  <a:schemeClr val="accent5">
                    <a:lumMod val="50000"/>
                  </a:schemeClr>
                </a:solidFill>
              </a:rPr>
              <a:t> নদীবন্দর সমূহ- 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75018" y="277091"/>
            <a:ext cx="7716982" cy="640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rgbClr val="0070C0"/>
                </a:solidFill>
              </a:rPr>
              <a:t> ঢাকা, নারায়ণগঞ্জ , মুন্সিগঞ্জ, গোয়ালন্দ, বরিশাল, খুলনা , ভৈরব বাজার,আশুগঞ্জ, মোহনগঞ্জ , চাদপুর, ঝালকাঠি , আরিচা , আজমিরিগঞ্জ ,ও মাদারিপুর। 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6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36120"/>
              </p:ext>
            </p:extLst>
          </p:nvPr>
        </p:nvGraphicFramePr>
        <p:xfrm>
          <a:off x="110836" y="207818"/>
          <a:ext cx="12081164" cy="3471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328">
                  <a:extLst>
                    <a:ext uri="{9D8B030D-6E8A-4147-A177-3AD203B41FA5}">
                      <a16:colId xmlns:a16="http://schemas.microsoft.com/office/drawing/2014/main" val="3099121081"/>
                    </a:ext>
                  </a:extLst>
                </a:gridCol>
                <a:gridCol w="3462108">
                  <a:extLst>
                    <a:ext uri="{9D8B030D-6E8A-4147-A177-3AD203B41FA5}">
                      <a16:colId xmlns:a16="http://schemas.microsoft.com/office/drawing/2014/main" val="2653213417"/>
                    </a:ext>
                  </a:extLst>
                </a:gridCol>
                <a:gridCol w="3013048">
                  <a:extLst>
                    <a:ext uri="{9D8B030D-6E8A-4147-A177-3AD203B41FA5}">
                      <a16:colId xmlns:a16="http://schemas.microsoft.com/office/drawing/2014/main" val="3317671890"/>
                    </a:ext>
                  </a:extLst>
                </a:gridCol>
                <a:gridCol w="3389680">
                  <a:extLst>
                    <a:ext uri="{9D8B030D-6E8A-4147-A177-3AD203B41FA5}">
                      <a16:colId xmlns:a16="http://schemas.microsoft.com/office/drawing/2014/main" val="3503043043"/>
                    </a:ext>
                  </a:extLst>
                </a:gridCol>
              </a:tblGrid>
              <a:tr h="623455">
                <a:tc gridSpan="4">
                  <a:txBody>
                    <a:bodyPr/>
                    <a:lstStyle/>
                    <a:p>
                      <a:r>
                        <a:rPr lang="bn-BD" sz="28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সমুদ্র</a:t>
                      </a:r>
                      <a:r>
                        <a:rPr lang="bn-BD" sz="28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পথ গড়ে ওঠার ভৌগোলিক কারণ- </a:t>
                      </a:r>
                      <a:endParaRPr lang="en-US" sz="2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460199"/>
                  </a:ext>
                </a:extLst>
              </a:tr>
              <a:tr h="462792">
                <a:tc>
                  <a:txBody>
                    <a:bodyPr/>
                    <a:lstStyle/>
                    <a:p>
                      <a:r>
                        <a:rPr lang="bn-BD" sz="2000" b="1" i="1" dirty="0" smtClean="0">
                          <a:solidFill>
                            <a:schemeClr val="tx1"/>
                          </a:solidFill>
                        </a:rPr>
                        <a:t>পোতাশ্রয়</a:t>
                      </a:r>
                      <a:r>
                        <a:rPr lang="bn-BD" sz="20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i="1" dirty="0" smtClean="0">
                          <a:solidFill>
                            <a:schemeClr val="tx1"/>
                          </a:solidFill>
                        </a:rPr>
                        <a:t>উপকূলের</a:t>
                      </a:r>
                      <a:r>
                        <a:rPr lang="bn-BD" sz="2000" b="1" i="1" baseline="0" dirty="0" smtClean="0">
                          <a:solidFill>
                            <a:schemeClr val="tx1"/>
                          </a:solidFill>
                        </a:rPr>
                        <a:t> গভীরতা </a:t>
                      </a:r>
                      <a:endParaRPr lang="en-US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i="1" dirty="0" smtClean="0">
                          <a:solidFill>
                            <a:schemeClr val="tx1"/>
                          </a:solidFill>
                        </a:rPr>
                        <a:t>সুবিস্তৃত</a:t>
                      </a:r>
                      <a:r>
                        <a:rPr lang="bn-BD" sz="2000" b="1" i="1" baseline="0" dirty="0" smtClean="0">
                          <a:solidFill>
                            <a:schemeClr val="tx1"/>
                          </a:solidFill>
                        </a:rPr>
                        <a:t> সমভূমি </a:t>
                      </a:r>
                      <a:endParaRPr lang="en-US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i="1" dirty="0" smtClean="0">
                          <a:solidFill>
                            <a:schemeClr val="tx1"/>
                          </a:solidFill>
                        </a:rPr>
                        <a:t>জলবায়ু</a:t>
                      </a:r>
                      <a:r>
                        <a:rPr lang="bn-BD" sz="20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487810"/>
                  </a:ext>
                </a:extLst>
              </a:tr>
              <a:tr h="2384894"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পোতাশ্রয়</a:t>
                      </a:r>
                      <a:r>
                        <a:rPr lang="bn-BD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থাকলে ঝড়ঝাপটা ,সমুদ্রের ঢেউ প্রভৃতির কবল থেকে জাহাজ রক্ষা পায়। 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বন্দরের</a:t>
                      </a:r>
                      <a:r>
                        <a:rPr lang="en-US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উপকুলস্থ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সমুদ্র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বেশ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গভীর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হওয়া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বাঞ্ছনীয়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,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এতে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সব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ধরনের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আধুনিক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জাহাজ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বন্দরে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যাতায়াত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করতে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পারে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bn-BD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৷</a:t>
                      </a:r>
                      <a:r>
                        <a:rPr lang="en-US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i="1" dirty="0" err="1" smtClean="0">
                          <a:solidFill>
                            <a:srgbClr val="00B050"/>
                          </a:solidFill>
                        </a:rPr>
                        <a:t>বন্দরের</a:t>
                      </a:r>
                      <a:r>
                        <a:rPr lang="en-US" sz="2000" b="1" i="1" dirty="0" smtClean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en-US" sz="2000" b="1" i="1" dirty="0" err="1" smtClean="0">
                          <a:solidFill>
                            <a:srgbClr val="00B050"/>
                          </a:solidFill>
                        </a:rPr>
                        <a:t>জাহাজ</a:t>
                      </a:r>
                      <a:r>
                        <a:rPr lang="en-US" sz="2000" b="1" i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00B050"/>
                          </a:solidFill>
                        </a:rPr>
                        <a:t>মেরামত</a:t>
                      </a:r>
                      <a:r>
                        <a:rPr lang="en-US" sz="2000" b="1" i="1" dirty="0" smtClean="0">
                          <a:solidFill>
                            <a:srgbClr val="00B050"/>
                          </a:solidFill>
                        </a:rPr>
                        <a:t> ও </a:t>
                      </a:r>
                      <a:r>
                        <a:rPr lang="en-US" sz="2000" b="1" i="1" dirty="0" err="1" smtClean="0">
                          <a:solidFill>
                            <a:srgbClr val="00B050"/>
                          </a:solidFill>
                        </a:rPr>
                        <a:t>জেটি</a:t>
                      </a:r>
                      <a:r>
                        <a:rPr lang="en-US" sz="2000" b="1" i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B050"/>
                          </a:solidFill>
                        </a:rPr>
                        <a:t>নির্মাণের</a:t>
                      </a:r>
                      <a:r>
                        <a:rPr lang="en-US" sz="2000" b="1" i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B050"/>
                          </a:solidFill>
                        </a:rPr>
                        <a:t>জন্য</a:t>
                      </a:r>
                      <a:r>
                        <a:rPr lang="en-US" sz="2000" b="1" i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B050"/>
                          </a:solidFill>
                        </a:rPr>
                        <a:t>সুবিস্তৃত</a:t>
                      </a:r>
                      <a:r>
                        <a:rPr lang="en-US" sz="2000" b="1" i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B050"/>
                          </a:solidFill>
                        </a:rPr>
                        <a:t>সমভূমি</a:t>
                      </a:r>
                      <a:r>
                        <a:rPr lang="en-US" sz="2000" b="1" i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B050"/>
                          </a:solidFill>
                        </a:rPr>
                        <a:t>থাকা</a:t>
                      </a:r>
                      <a:r>
                        <a:rPr lang="en-US" sz="2000" b="1" i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B050"/>
                          </a:solidFill>
                        </a:rPr>
                        <a:t>প্রয়োজন</a:t>
                      </a:r>
                      <a:r>
                        <a:rPr lang="en-US" sz="2000" b="1" i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bn-BD" sz="2000" baseline="0" dirty="0" smtClean="0"/>
                        <a:t>৷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err="1" smtClean="0">
                          <a:solidFill>
                            <a:srgbClr val="0070C0"/>
                          </a:solidFill>
                        </a:rPr>
                        <a:t>বরফ</a:t>
                      </a:r>
                      <a:r>
                        <a:rPr lang="en-US" sz="2000" b="1" i="1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কূয়াশা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প্রভৃতি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সমুদ্র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যোগাযোগের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বাধা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সরূপ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,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যা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বাংলাদেশের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উপকূলে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অনুপস্থিত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bn-BD" sz="2000" b="1" i="1" baseline="0" dirty="0" smtClean="0">
                          <a:solidFill>
                            <a:srgbClr val="0070C0"/>
                          </a:solidFill>
                        </a:rPr>
                        <a:t>৷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আর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এ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কারণে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সমুদ্র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যোগাযোগ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প্রসার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লাভ</a:t>
                      </a:r>
                      <a:r>
                        <a:rPr lang="en-US" sz="20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0070C0"/>
                          </a:solidFill>
                        </a:rPr>
                        <a:t>করেছে</a:t>
                      </a:r>
                      <a:r>
                        <a:rPr lang="bn-BD" sz="2000" b="1" i="1" baseline="0" dirty="0" smtClean="0">
                          <a:solidFill>
                            <a:srgbClr val="0070C0"/>
                          </a:solidFill>
                        </a:rPr>
                        <a:t> ৷</a:t>
                      </a:r>
                      <a:endParaRPr lang="en-US" sz="20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571816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0" y="3879273"/>
            <a:ext cx="12192000" cy="285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বাংলাদেশের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দুটি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সমুদ্র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বন্দর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আছে</a:t>
            </a:r>
            <a:r>
              <a:rPr lang="en-US" sz="2800" b="1" i="1" dirty="0" smtClean="0">
                <a:solidFill>
                  <a:srgbClr val="7030A0"/>
                </a:solidFill>
              </a:rPr>
              <a:t>-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চট্টগ্রাম</a:t>
            </a:r>
            <a:r>
              <a:rPr lang="en-US" sz="2800" b="1" i="1" dirty="0" smtClean="0">
                <a:solidFill>
                  <a:srgbClr val="7030A0"/>
                </a:solidFill>
              </a:rPr>
              <a:t> ও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মংলা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বন্দর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bn-BD" sz="2800" b="1" i="1" dirty="0">
                <a:solidFill>
                  <a:srgbClr val="7030A0"/>
                </a:solidFill>
              </a:rPr>
              <a:t> </a:t>
            </a:r>
            <a:r>
              <a:rPr lang="bn-BD" sz="2800" b="1" i="1" dirty="0" smtClean="0">
                <a:solidFill>
                  <a:srgbClr val="7030A0"/>
                </a:solidFill>
              </a:rPr>
              <a:t>৷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চট্টগ্রাম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বন্দর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দিয়ে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দেশের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মোট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আমদানির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প্রায়</a:t>
            </a:r>
            <a:r>
              <a:rPr lang="en-US" sz="2800" b="1" i="1" dirty="0" smtClean="0">
                <a:solidFill>
                  <a:srgbClr val="7030A0"/>
                </a:solidFill>
              </a:rPr>
              <a:t> ৮৫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শতাংশ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রপ্তানির</a:t>
            </a:r>
            <a:r>
              <a:rPr lang="en-US" sz="2800" b="1" i="1" dirty="0" smtClean="0">
                <a:solidFill>
                  <a:srgbClr val="7030A0"/>
                </a:solidFill>
              </a:rPr>
              <a:t> ৮০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শতাংশ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বাণিজ্য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সম্পন্ন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হয়</a:t>
            </a:r>
            <a:r>
              <a:rPr lang="bn-BD" sz="2800" b="1" i="1" dirty="0">
                <a:solidFill>
                  <a:srgbClr val="7030A0"/>
                </a:solidFill>
              </a:rPr>
              <a:t> </a:t>
            </a:r>
            <a:r>
              <a:rPr lang="bn-BD" sz="2800" b="1" i="1" dirty="0" smtClean="0">
                <a:solidFill>
                  <a:srgbClr val="7030A0"/>
                </a:solidFill>
              </a:rPr>
              <a:t> ৷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মংলা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বন্দর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দিয়ে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মোট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রপ্তানির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প্রায়</a:t>
            </a:r>
            <a:r>
              <a:rPr lang="en-US" sz="2800" b="1" i="1" dirty="0" smtClean="0">
                <a:solidFill>
                  <a:srgbClr val="7030A0"/>
                </a:solidFill>
              </a:rPr>
              <a:t> ১৩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শতাংশ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এবং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আমদানির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প্রায়</a:t>
            </a:r>
            <a:r>
              <a:rPr lang="en-US" sz="2800" b="1" i="1" dirty="0" smtClean="0">
                <a:solidFill>
                  <a:srgbClr val="7030A0"/>
                </a:solidFill>
              </a:rPr>
              <a:t> ৮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শতাংশ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বাণিজ্য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সম্পন্ন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হয়</a:t>
            </a:r>
            <a:r>
              <a:rPr lang="bn-BD" sz="2800" b="1" i="1" dirty="0">
                <a:solidFill>
                  <a:srgbClr val="7030A0"/>
                </a:solidFill>
              </a:rPr>
              <a:t> </a:t>
            </a:r>
            <a:r>
              <a:rPr lang="bn-BD" sz="2800" b="1" i="1" dirty="0" smtClean="0">
                <a:solidFill>
                  <a:srgbClr val="7030A0"/>
                </a:solidFill>
              </a:rPr>
              <a:t>৷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07526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32219" y="263236"/>
            <a:ext cx="7038108" cy="268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n-BD" sz="4000" b="1" i="1" dirty="0" smtClean="0">
                <a:solidFill>
                  <a:schemeClr val="tx1"/>
                </a:solidFill>
              </a:rPr>
              <a:t>*ক* দল</a:t>
            </a:r>
          </a:p>
          <a:p>
            <a:pPr algn="ctr"/>
            <a:r>
              <a:rPr lang="bn-BD" sz="4000" b="1" i="1" dirty="0" smtClean="0">
                <a:solidFill>
                  <a:schemeClr val="accent1">
                    <a:lumMod val="50000"/>
                  </a:schemeClr>
                </a:solidFill>
              </a:rPr>
              <a:t>নদীবন্দর গুলোর নাম লিখ </a:t>
            </a:r>
            <a:endParaRPr lang="en-US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043055" y="3394364"/>
            <a:ext cx="6747163" cy="3186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chemeClr val="tx1"/>
                </a:solidFill>
              </a:rPr>
              <a:t> *খ*  দল</a:t>
            </a:r>
          </a:p>
          <a:p>
            <a:pPr algn="ctr"/>
            <a:r>
              <a:rPr lang="bn-BD" sz="4000" b="1" i="1" dirty="0" smtClean="0">
                <a:solidFill>
                  <a:schemeClr val="accent4">
                    <a:lumMod val="50000"/>
                  </a:schemeClr>
                </a:solidFill>
              </a:rPr>
              <a:t>সমুদ্রপথ গড়ে উঠার কারণগুলো লিখ </a:t>
            </a:r>
          </a:p>
          <a:p>
            <a:pPr algn="ctr"/>
            <a:r>
              <a:rPr lang="bn-BD" sz="4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8546" y="0"/>
            <a:ext cx="3879273" cy="969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 smtClean="0">
                <a:solidFill>
                  <a:schemeClr val="accent5">
                    <a:lumMod val="50000"/>
                  </a:schemeClr>
                </a:solidFill>
              </a:rPr>
              <a:t> মূল্যায়ন- 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4800" y="789709"/>
            <a:ext cx="10169237" cy="18565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 smtClean="0"/>
              <a:t> </a:t>
            </a:r>
            <a:r>
              <a:rPr lang="bn-BD" sz="3200" b="1" i="1" dirty="0" smtClean="0">
                <a:solidFill>
                  <a:schemeClr val="tx1"/>
                </a:solidFill>
              </a:rPr>
              <a:t>বাংলাদেশে কতটি ফেরিঘাট আছে ? </a:t>
            </a:r>
          </a:p>
          <a:p>
            <a:pPr algn="ctr"/>
            <a:r>
              <a:rPr lang="bn-BD" sz="3200" b="1" i="1" dirty="0" smtClean="0"/>
              <a:t>(ক) ৩০ টি  (খ)  ৩২ টি   (গ)   ৩৪ টি    (ঘ)  ৩৬ টি </a:t>
            </a:r>
            <a:endParaRPr lang="en-US" sz="3200" b="1" i="1" dirty="0"/>
          </a:p>
        </p:txBody>
      </p:sp>
      <p:sp>
        <p:nvSpPr>
          <p:cNvPr id="4" name="6-Point Star 3"/>
          <p:cNvSpPr/>
          <p:nvPr/>
        </p:nvSpPr>
        <p:spPr>
          <a:xfrm>
            <a:off x="10875817" y="789709"/>
            <a:ext cx="845128" cy="157941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5">
                    <a:lumMod val="50000"/>
                  </a:schemeClr>
                </a:solidFill>
              </a:rPr>
              <a:t> গ 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04801" y="2369127"/>
            <a:ext cx="10404764" cy="46135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tx2"/>
                </a:solidFill>
              </a:rPr>
              <a:t>  </a:t>
            </a:r>
            <a:r>
              <a:rPr lang="bn-BD" sz="3600" b="1" i="1" dirty="0" smtClean="0">
                <a:solidFill>
                  <a:schemeClr val="accent4">
                    <a:lumMod val="50000"/>
                  </a:schemeClr>
                </a:solidFill>
              </a:rPr>
              <a:t>নৌ চলাচলের জন্য বেশি উপযোগী  </a:t>
            </a:r>
            <a:r>
              <a:rPr lang="bn-BD" sz="2800" b="1" i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</a:p>
          <a:p>
            <a:pPr algn="ctr"/>
            <a:r>
              <a:rPr lang="bn-BD" sz="2800" b="1" i="1" dirty="0" smtClean="0">
                <a:solidFill>
                  <a:schemeClr val="tx2"/>
                </a:solidFill>
              </a:rPr>
              <a:t>i , দেশের দক্ষিণ অঞ্চল </a:t>
            </a:r>
          </a:p>
          <a:p>
            <a:pPr algn="ctr"/>
            <a:r>
              <a:rPr lang="bn-BD" sz="2800" b="1" i="1" dirty="0" smtClean="0">
                <a:solidFill>
                  <a:schemeClr val="tx2"/>
                </a:solidFill>
              </a:rPr>
              <a:t>ii  ,  দেশের উত্তর অঞ্চল </a:t>
            </a:r>
          </a:p>
          <a:p>
            <a:pPr algn="ctr"/>
            <a:r>
              <a:rPr lang="bn-BD" sz="2800" b="1" i="1" dirty="0" smtClean="0">
                <a:solidFill>
                  <a:schemeClr val="tx2"/>
                </a:solidFill>
              </a:rPr>
              <a:t>iii  , দেশের পূর্বাঞ্চল </a:t>
            </a:r>
          </a:p>
          <a:p>
            <a:pPr algn="ctr"/>
            <a:r>
              <a:rPr lang="bn-BD" sz="2800" b="1" i="1" dirty="0" smtClean="0">
                <a:solidFill>
                  <a:schemeClr val="tx2"/>
                </a:solidFill>
              </a:rPr>
              <a:t>নিচের কোনটি ঠিক ? </a:t>
            </a:r>
            <a:endParaRPr lang="bn-BD" sz="2800" b="1" i="1" dirty="0">
              <a:solidFill>
                <a:schemeClr val="tx2"/>
              </a:solidFill>
            </a:endParaRPr>
          </a:p>
          <a:p>
            <a:pPr algn="ctr"/>
            <a:r>
              <a:rPr lang="bn-BD" sz="2800" b="1" i="1" dirty="0" smtClean="0">
                <a:solidFill>
                  <a:schemeClr val="tx2"/>
                </a:solidFill>
              </a:rPr>
              <a:t>(ক) i ও  ii     (খ) ii  ও   iii   (গ) i  ও  iii     (ঘ)  i, ii   ও iii </a:t>
            </a:r>
            <a:endParaRPr lang="en-US" sz="2800" b="1" i="1" dirty="0">
              <a:solidFill>
                <a:schemeClr val="tx2"/>
              </a:solidFill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11111345" y="3671455"/>
            <a:ext cx="748146" cy="174567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 </a:t>
            </a:r>
            <a:r>
              <a:rPr lang="bn-BD" sz="2800" b="1" dirty="0" smtClean="0">
                <a:solidFill>
                  <a:srgbClr val="002060"/>
                </a:solidFill>
              </a:rPr>
              <a:t>গ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11782" cy="6705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36473" y="1620982"/>
            <a:ext cx="7855527" cy="405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rgbClr val="00B050"/>
                </a:solidFill>
              </a:rPr>
              <a:t> </a:t>
            </a:r>
            <a:r>
              <a:rPr lang="en-US" sz="4800" b="1" i="1" dirty="0" smtClean="0">
                <a:solidFill>
                  <a:srgbClr val="00B050"/>
                </a:solidFill>
              </a:rPr>
              <a:t> </a:t>
            </a:r>
            <a:r>
              <a:rPr lang="en-US" sz="4800" b="1" i="1" dirty="0" err="1" smtClean="0">
                <a:solidFill>
                  <a:srgbClr val="00B050"/>
                </a:solidFill>
              </a:rPr>
              <a:t>তোমার</a:t>
            </a:r>
            <a:r>
              <a:rPr lang="en-US" sz="4800" b="1" i="1" dirty="0" smtClean="0">
                <a:solidFill>
                  <a:srgbClr val="00B050"/>
                </a:solidFill>
              </a:rPr>
              <a:t> </a:t>
            </a:r>
            <a:r>
              <a:rPr lang="en-US" sz="4800" b="1" i="1" dirty="0" err="1" smtClean="0">
                <a:solidFill>
                  <a:srgbClr val="00B050"/>
                </a:solidFill>
              </a:rPr>
              <a:t>এলাকার</a:t>
            </a:r>
            <a:r>
              <a:rPr lang="en-US" sz="4800" b="1" i="1" dirty="0" smtClean="0">
                <a:solidFill>
                  <a:srgbClr val="00B050"/>
                </a:solidFill>
              </a:rPr>
              <a:t> </a:t>
            </a:r>
            <a:r>
              <a:rPr lang="en-US" sz="4800" b="1" i="1" dirty="0" err="1" smtClean="0">
                <a:solidFill>
                  <a:srgbClr val="00B050"/>
                </a:solidFill>
              </a:rPr>
              <a:t>কয়েকটি</a:t>
            </a:r>
            <a:r>
              <a:rPr lang="en-US" sz="4800" b="1" i="1" dirty="0" smtClean="0">
                <a:solidFill>
                  <a:srgbClr val="00B050"/>
                </a:solidFill>
              </a:rPr>
              <a:t> </a:t>
            </a:r>
            <a:r>
              <a:rPr lang="en-US" sz="4800" b="1" i="1" dirty="0" err="1" smtClean="0">
                <a:solidFill>
                  <a:srgbClr val="00B050"/>
                </a:solidFill>
              </a:rPr>
              <a:t>নদীর</a:t>
            </a:r>
            <a:r>
              <a:rPr lang="en-US" sz="4800" b="1" i="1" dirty="0" smtClean="0">
                <a:solidFill>
                  <a:srgbClr val="00B050"/>
                </a:solidFill>
              </a:rPr>
              <a:t> </a:t>
            </a:r>
            <a:r>
              <a:rPr lang="en-US" sz="4800" b="1" i="1" dirty="0" err="1" smtClean="0">
                <a:solidFill>
                  <a:srgbClr val="00B050"/>
                </a:solidFill>
              </a:rPr>
              <a:t>নাম</a:t>
            </a:r>
            <a:r>
              <a:rPr lang="en-US" sz="4800" b="1" i="1" dirty="0" smtClean="0">
                <a:solidFill>
                  <a:srgbClr val="00B050"/>
                </a:solidFill>
              </a:rPr>
              <a:t> </a:t>
            </a:r>
            <a:r>
              <a:rPr lang="bn-BD" sz="4800" b="1" i="1" dirty="0" smtClean="0">
                <a:solidFill>
                  <a:srgbClr val="00B050"/>
                </a:solidFill>
              </a:rPr>
              <a:t>লিখে আনবে </a:t>
            </a:r>
            <a:r>
              <a:rPr lang="en-US" sz="4800" b="1" i="1" dirty="0" smtClean="0">
                <a:solidFill>
                  <a:srgbClr val="00B050"/>
                </a:solidFill>
              </a:rPr>
              <a:t> </a:t>
            </a:r>
            <a:endParaRPr lang="en-US" sz="4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029200" cy="6858000"/>
          </a:xfrm>
          <a:prstGeom prst="rect">
            <a:avLst/>
          </a:prstGeom>
        </p:spPr>
      </p:pic>
      <p:sp>
        <p:nvSpPr>
          <p:cNvPr id="3" name="Plaque 2"/>
          <p:cNvSpPr/>
          <p:nvPr/>
        </p:nvSpPr>
        <p:spPr>
          <a:xfrm>
            <a:off x="5694218" y="886691"/>
            <a:ext cx="5417127" cy="522316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 মোঃ তাজুল ইসলাম ভূঁইয়া </a:t>
            </a:r>
          </a:p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সহকারী শিক্ষক</a:t>
            </a:r>
          </a:p>
          <a:p>
            <a:pPr algn="ctr"/>
            <a:r>
              <a:rPr lang="bn-BD" sz="2400" b="1" i="1" dirty="0" smtClean="0">
                <a:solidFill>
                  <a:schemeClr val="accent5">
                    <a:lumMod val="50000"/>
                  </a:schemeClr>
                </a:solidFill>
              </a:rPr>
              <a:t>লাইম পাশা উচ্চ বিদ্যালয় </a:t>
            </a:r>
          </a:p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ইটনা, কিশোরগঞ্জ। </a:t>
            </a:r>
          </a:p>
          <a:p>
            <a:pPr algn="ctr"/>
            <a:endParaRPr lang="bn-BD" sz="2000" b="1" i="1" dirty="0">
              <a:solidFill>
                <a:schemeClr val="tx1"/>
              </a:solidFill>
            </a:endParaRPr>
          </a:p>
          <a:p>
            <a:pPr algn="ctr"/>
            <a:endParaRPr lang="bn-BD" sz="2000" b="1" i="1" dirty="0" smtClean="0">
              <a:solidFill>
                <a:schemeClr val="tx1"/>
              </a:solidFill>
            </a:endParaRPr>
          </a:p>
          <a:p>
            <a:pPr algn="ctr"/>
            <a:endParaRPr lang="bn-BD" sz="2000" b="1" i="1" dirty="0">
              <a:solidFill>
                <a:schemeClr val="tx1"/>
              </a:solidFill>
            </a:endParaRPr>
          </a:p>
          <a:p>
            <a:pPr algn="ctr"/>
            <a:endParaRPr lang="bn-BD" sz="2000" b="1" i="1" dirty="0" smtClean="0">
              <a:solidFill>
                <a:schemeClr val="tx1"/>
              </a:solidFill>
            </a:endParaRPr>
          </a:p>
          <a:p>
            <a:pPr algn="ctr"/>
            <a:endParaRPr lang="bn-BD" sz="2000" b="1" i="1" dirty="0">
              <a:solidFill>
                <a:schemeClr val="tx1"/>
              </a:solidFill>
            </a:endParaRPr>
          </a:p>
          <a:p>
            <a:pPr algn="ctr"/>
            <a:endParaRPr lang="bn-BD" sz="2000" b="1" i="1" dirty="0" smtClean="0">
              <a:solidFill>
                <a:schemeClr val="tx1"/>
              </a:solidFill>
            </a:endParaRPr>
          </a:p>
          <a:p>
            <a:pPr algn="ctr"/>
            <a:endParaRPr lang="bn-BD" sz="2000" b="1" i="1" dirty="0">
              <a:solidFill>
                <a:schemeClr val="tx1"/>
              </a:solidFill>
            </a:endParaRPr>
          </a:p>
          <a:p>
            <a:pPr algn="ctr"/>
            <a:endParaRPr lang="bn-BD" sz="2000" b="1" i="1" dirty="0" smtClean="0">
              <a:solidFill>
                <a:schemeClr val="tx1"/>
              </a:solidFill>
            </a:endParaRPr>
          </a:p>
          <a:p>
            <a:pPr algn="ctr"/>
            <a:endParaRPr lang="bn-BD" sz="2000" b="1" i="1" dirty="0">
              <a:solidFill>
                <a:schemeClr val="tx1"/>
              </a:solidFill>
            </a:endParaRPr>
          </a:p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মোবাইল-০১৯১৩-৩১৫০০৯ 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9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110836"/>
            <a:ext cx="12025744" cy="48490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0327" y="5084618"/>
            <a:ext cx="11180618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i="1" dirty="0" smtClean="0">
                <a:solidFill>
                  <a:srgbClr val="002060"/>
                </a:solidFill>
              </a:rPr>
              <a:t> ধন্যবাদ সবাইকে  </a:t>
            </a:r>
            <a:endParaRPr lang="en-US" sz="7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48144" y="152400"/>
            <a:ext cx="3879273" cy="63730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bg2"/>
                </a:solidFill>
              </a:rPr>
              <a:t>ভূগোল ও পরিবেশ 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নবম-দশম শ্রেণি </a:t>
            </a:r>
          </a:p>
          <a:p>
            <a:pPr algn="ctr"/>
            <a:endParaRPr lang="bn-BD" sz="2000" b="1" dirty="0">
              <a:solidFill>
                <a:schemeClr val="tx1"/>
              </a:solidFill>
            </a:endParaRPr>
          </a:p>
          <a:p>
            <a:pPr algn="ctr"/>
            <a:endParaRPr lang="bn-BD" sz="2000" b="1" dirty="0" smtClean="0">
              <a:solidFill>
                <a:schemeClr val="tx1"/>
              </a:solidFill>
            </a:endParaRPr>
          </a:p>
          <a:p>
            <a:pPr algn="ctr"/>
            <a:endParaRPr lang="bn-BD" sz="2000" b="1" dirty="0">
              <a:solidFill>
                <a:schemeClr val="tx1"/>
              </a:solidFill>
            </a:endParaRPr>
          </a:p>
          <a:p>
            <a:pPr algn="ctr"/>
            <a:endParaRPr lang="bn-BD" sz="2000" b="1" dirty="0" smtClean="0">
              <a:solidFill>
                <a:schemeClr val="tx1"/>
              </a:solidFill>
            </a:endParaRPr>
          </a:p>
          <a:p>
            <a:pPr algn="ctr"/>
            <a:endParaRPr lang="bn-BD" sz="2000" b="1" dirty="0">
              <a:solidFill>
                <a:schemeClr val="tx1"/>
              </a:solidFill>
            </a:endParaRPr>
          </a:p>
          <a:p>
            <a:pPr algn="ctr"/>
            <a:endParaRPr lang="bn-BD" sz="2000" b="1" dirty="0" smtClean="0">
              <a:solidFill>
                <a:schemeClr val="tx1"/>
              </a:solidFill>
            </a:endParaRPr>
          </a:p>
          <a:p>
            <a:pPr algn="ctr"/>
            <a:endParaRPr lang="bn-BD" sz="2000" b="1" dirty="0">
              <a:solidFill>
                <a:schemeClr val="tx1"/>
              </a:solidFill>
            </a:endParaRPr>
          </a:p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জাতীয় শিক্ষাক্রম ও পাঠ্যপুস্তক বোর্ড ঢাকা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5001491" y="152400"/>
            <a:ext cx="6289964" cy="63730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i="1" dirty="0" smtClean="0">
                <a:solidFill>
                  <a:srgbClr val="002060"/>
                </a:solidFill>
              </a:rPr>
              <a:t> অধ্যায়- দ্বাদশ</a:t>
            </a:r>
          </a:p>
          <a:p>
            <a:pPr algn="ctr"/>
            <a:r>
              <a:rPr lang="bn-BD" sz="2000" b="1" i="1" dirty="0" smtClean="0">
                <a:solidFill>
                  <a:srgbClr val="002060"/>
                </a:solidFill>
              </a:rPr>
              <a:t> </a:t>
            </a:r>
            <a:r>
              <a:rPr lang="bn-BD" sz="2400" b="1" i="1" dirty="0" smtClean="0">
                <a:solidFill>
                  <a:schemeClr val="accent4">
                    <a:lumMod val="50000"/>
                  </a:schemeClr>
                </a:solidFill>
              </a:rPr>
              <a:t>বাংলাদেশের যোগাযোগ ব্যবস্থা 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 ও </a:t>
            </a:r>
            <a:r>
              <a:rPr lang="en-US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বাণিজ্য</a:t>
            </a:r>
            <a:r>
              <a:rPr lang="en-US" sz="2400" b="1" i="1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bn-BD" sz="2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bn-BD" sz="2000" b="1" i="1" dirty="0" smtClean="0">
                <a:solidFill>
                  <a:srgbClr val="002060"/>
                </a:solidFill>
              </a:rPr>
              <a:t>পাঠ- জলপথ </a:t>
            </a:r>
          </a:p>
          <a:p>
            <a:pPr algn="ctr"/>
            <a:r>
              <a:rPr lang="bn-BD" sz="2000" b="1" i="1" dirty="0" smtClean="0">
                <a:solidFill>
                  <a:srgbClr val="002060"/>
                </a:solidFill>
              </a:rPr>
              <a:t>সময়- ৫০ মিনিট </a:t>
            </a:r>
          </a:p>
          <a:p>
            <a:pPr algn="ctr"/>
            <a:endParaRPr lang="bn-BD" sz="2000" b="1" i="1" dirty="0">
              <a:solidFill>
                <a:srgbClr val="002060"/>
              </a:solidFill>
            </a:endParaRPr>
          </a:p>
          <a:p>
            <a:pPr algn="ctr"/>
            <a:endParaRPr lang="bn-BD" sz="2000" b="1" i="1" dirty="0" smtClean="0">
              <a:solidFill>
                <a:srgbClr val="002060"/>
              </a:solidFill>
            </a:endParaRPr>
          </a:p>
          <a:p>
            <a:pPr algn="ctr"/>
            <a:endParaRPr lang="bn-BD" sz="2000" b="1" i="1" dirty="0">
              <a:solidFill>
                <a:srgbClr val="002060"/>
              </a:solidFill>
            </a:endParaRPr>
          </a:p>
          <a:p>
            <a:pPr algn="ctr"/>
            <a:endParaRPr lang="bn-BD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bn-BD" sz="2000" b="1" i="1" dirty="0" smtClean="0">
                <a:solidFill>
                  <a:srgbClr val="002060"/>
                </a:solidFill>
              </a:rPr>
              <a:t>তারিখ- ২৩-০৩ -২০১৯ ইং 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57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10836"/>
            <a:ext cx="11873346" cy="65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7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38545"/>
            <a:ext cx="11748654" cy="65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0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0"/>
            <a:ext cx="11942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7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6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0"/>
            <a:ext cx="120950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0"/>
            <a:ext cx="11914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5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</TotalTime>
  <Words>399</Words>
  <Application>Microsoft Office PowerPoint</Application>
  <PresentationFormat>Widescreen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2019-03-21T13:40:11Z</dcterms:created>
  <dcterms:modified xsi:type="dcterms:W3CDTF">2019-03-30T02:00:00Z</dcterms:modified>
</cp:coreProperties>
</file>